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8288000" cy="10287000"/>
  <p:notesSz cx="6858000" cy="9144000"/>
  <p:embeddedFontLst>
    <p:embeddedFont>
      <p:font typeface="Alegreya Sans Bold" panose="020B0604020202020204" charset="0"/>
      <p:regular r:id="rId26"/>
      <p:bold r:id="rId27"/>
      <p:italic r:id="rId28"/>
      <p:boldItalic r:id="rId29"/>
    </p:embeddedFont>
    <p:embeddedFont>
      <p:font typeface="Alegreya Sans Bold Bold" panose="020B0604020202020204" charset="0"/>
      <p:regular r:id="rId30"/>
      <p:bold r:id="rId31"/>
    </p:embeddedFont>
    <p:embeddedFont>
      <p:font typeface="Alegreya Sans Regular" panose="020B0604020202020204" charset="0"/>
      <p:regular r:id="rId32"/>
      <p:bold r:id="rId33"/>
      <p:italic r:id="rId34"/>
      <p:boldItalic r:id="rId35"/>
    </p:embeddedFont>
    <p:embeddedFont>
      <p:font typeface="Alegreya Sans Regular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M Sans Bold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F6A"/>
    <a:srgbClr val="E94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C8D46-4B10-48D7-B94C-C707C7ED71B1}" v="4" dt="2021-02-10T09:03:21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 autoAdjust="0"/>
    <p:restoredTop sz="94558" autoAdjust="0"/>
  </p:normalViewPr>
  <p:slideViewPr>
    <p:cSldViewPr>
      <p:cViewPr varScale="1">
        <p:scale>
          <a:sx n="77" d="100"/>
          <a:sy n="77" d="100"/>
        </p:scale>
        <p:origin x="25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A54C2-5064-924F-A7AB-CDCF319D5810}" type="datetimeFigureOut">
              <a:rPr lang="fi-FI" smtClean="0"/>
              <a:t>19.4.2021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BCE84-03D1-B24D-801E-43933CF81A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992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E84-03D1-B24D-801E-43933CF81A2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18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E84-03D1-B24D-801E-43933CF81A2B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355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E84-03D1-B24D-801E-43933CF81A2B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774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3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75001"/>
            <a:ext cx="18288000" cy="1511999"/>
          </a:xfrm>
          <a:prstGeom prst="rect">
            <a:avLst/>
          </a:prstGeom>
          <a:solidFill>
            <a:srgbClr val="0A4F6A"/>
          </a:solidFill>
        </p:spPr>
      </p:sp>
      <p:grpSp>
        <p:nvGrpSpPr>
          <p:cNvPr id="5" name="Group 5"/>
          <p:cNvGrpSpPr/>
          <p:nvPr/>
        </p:nvGrpSpPr>
        <p:grpSpPr>
          <a:xfrm>
            <a:off x="1340985" y="2765223"/>
            <a:ext cx="9337233" cy="4756554"/>
            <a:chOff x="0" y="0"/>
            <a:chExt cx="12449644" cy="6342072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12449644" cy="4568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80"/>
                </a:lnSpc>
              </a:pPr>
              <a:r>
                <a:rPr lang="en-US" sz="12000">
                  <a:solidFill>
                    <a:srgbClr val="FFFFFF"/>
                  </a:solidFill>
                  <a:latin typeface="Alegreya Sans Bold"/>
                </a:rPr>
                <a:t>Erityisen hyviä työntekijöitä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802620"/>
              <a:ext cx="12449644" cy="1539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Alegreya Sans Bold"/>
                </a:rPr>
                <a:t>Vaativa erityinen tuki</a:t>
              </a:r>
            </a:p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Alegreya Sans Bold"/>
                </a:rPr>
                <a:t>ammatillisessa koulutuksessa</a:t>
              </a:r>
            </a:p>
          </p:txBody>
        </p:sp>
      </p:grpSp>
      <p:pic>
        <p:nvPicPr>
          <p:cNvPr id="11" name="Kuva 10" descr="Kuva, joka sisältää kohteen nuoli&#10;&#10;Kuvaus luotu automaattisesti">
            <a:extLst>
              <a:ext uri="{FF2B5EF4-FFF2-40B4-BE49-F238E27FC236}">
                <a16:creationId xmlns:a16="http://schemas.microsoft.com/office/drawing/2014/main" id="{E21AA6FF-ECAD-5A49-8158-C00316C3A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71574"/>
            <a:ext cx="4457700" cy="8128000"/>
          </a:xfrm>
          <a:prstGeom prst="rect">
            <a:avLst/>
          </a:prstGeom>
        </p:spPr>
      </p:pic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A8300E5B-E822-F849-98EE-163CB819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15" y="343399"/>
            <a:ext cx="4457700" cy="812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88427" y="3329565"/>
            <a:ext cx="8345496" cy="544543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2CF46A4C-79A9-E04A-B779-40963D58E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27" y="571500"/>
            <a:ext cx="1856995" cy="13429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6976" y="3352175"/>
            <a:ext cx="7228658" cy="2039250"/>
            <a:chOff x="0" y="0"/>
            <a:chExt cx="2684906" cy="75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906" cy="757429"/>
            </a:xfrm>
            <a:custGeom>
              <a:avLst/>
              <a:gdLst/>
              <a:ahLst/>
              <a:cxnLst/>
              <a:rect l="l" t="t" r="r" b="b"/>
              <a:pathLst>
                <a:path w="2684906" h="757429">
                  <a:moveTo>
                    <a:pt x="2560446" y="757429"/>
                  </a:moveTo>
                  <a:lnTo>
                    <a:pt x="124460" y="757429"/>
                  </a:lnTo>
                  <a:cubicBezTo>
                    <a:pt x="55880" y="757429"/>
                    <a:pt x="0" y="701549"/>
                    <a:pt x="0" y="6329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0446" y="0"/>
                  </a:lnTo>
                  <a:cubicBezTo>
                    <a:pt x="2629026" y="0"/>
                    <a:pt x="2684906" y="55880"/>
                    <a:pt x="2684906" y="124460"/>
                  </a:cubicBezTo>
                  <a:lnTo>
                    <a:pt x="2684906" y="632969"/>
                  </a:lnTo>
                  <a:cubicBezTo>
                    <a:pt x="2684906" y="701549"/>
                    <a:pt x="2629026" y="757429"/>
                    <a:pt x="2560446" y="757429"/>
                  </a:cubicBezTo>
                  <a:close/>
                </a:path>
              </a:pathLst>
            </a:custGeom>
            <a:solidFill>
              <a:srgbClr val="0A4F6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00242" y="3600531"/>
            <a:ext cx="7782125" cy="1825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”On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hyvä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olla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työpaikka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josta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saa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palkkaa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.”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Regular"/>
              </a:rPr>
              <a:t>Victoria, 23, </a:t>
            </a:r>
            <a:r>
              <a:rPr lang="en-US" sz="3000" dirty="0" err="1">
                <a:solidFill>
                  <a:srgbClr val="FFFFFF"/>
                </a:solidFill>
                <a:latin typeface="Alegreya Sans Regular"/>
              </a:rPr>
              <a:t>kiinteistönhoitaja</a:t>
            </a:r>
            <a:endParaRPr lang="en-US" sz="3000" dirty="0">
              <a:solidFill>
                <a:srgbClr val="FFFFFF"/>
              </a:solidFill>
              <a:latin typeface="Alegreya Sans Regular"/>
            </a:endParaRPr>
          </a:p>
          <a:p>
            <a:pPr algn="ctr">
              <a:lnSpc>
                <a:spcPts val="4200"/>
              </a:lnSpc>
            </a:pPr>
            <a:endParaRPr lang="en-US" sz="1200" dirty="0">
              <a:solidFill>
                <a:srgbClr val="FFFFFF"/>
              </a:solidFill>
              <a:latin typeface="Alegreya Sans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10628"/>
            <a:ext cx="18288000" cy="4573740"/>
          </a:xfrm>
          <a:prstGeom prst="rect">
            <a:avLst/>
          </a:prstGeom>
          <a:solidFill>
            <a:srgbClr val="E2325B"/>
          </a:solidFill>
        </p:spPr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1FFF217-94C2-AA40-AA85-723C603BA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367228"/>
            <a:ext cx="15443200" cy="8686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8474" t="4400" r="2761" b="12"/>
          <a:stretch/>
        </p:blipFill>
        <p:spPr>
          <a:xfrm>
            <a:off x="12441" y="1470911"/>
            <a:ext cx="14367208" cy="88234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229883" y="3275440"/>
            <a:ext cx="6286228" cy="5602499"/>
            <a:chOff x="0" y="0"/>
            <a:chExt cx="2316624" cy="20646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6624" cy="2064654"/>
            </a:xfrm>
            <a:custGeom>
              <a:avLst/>
              <a:gdLst/>
              <a:ahLst/>
              <a:cxnLst/>
              <a:rect l="l" t="t" r="r" b="b"/>
              <a:pathLst>
                <a:path w="2316624" h="2064654">
                  <a:moveTo>
                    <a:pt x="2192164" y="2064654"/>
                  </a:moveTo>
                  <a:lnTo>
                    <a:pt x="124460" y="2064654"/>
                  </a:lnTo>
                  <a:cubicBezTo>
                    <a:pt x="55880" y="2064654"/>
                    <a:pt x="0" y="2008774"/>
                    <a:pt x="0" y="19401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92164" y="0"/>
                  </a:lnTo>
                  <a:cubicBezTo>
                    <a:pt x="2260744" y="0"/>
                    <a:pt x="2316624" y="55880"/>
                    <a:pt x="2316624" y="124460"/>
                  </a:cubicBezTo>
                  <a:lnTo>
                    <a:pt x="2316624" y="1940194"/>
                  </a:lnTo>
                  <a:cubicBezTo>
                    <a:pt x="2316624" y="2008774"/>
                    <a:pt x="2260744" y="2064654"/>
                    <a:pt x="2192164" y="2064654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738777" y="1203242"/>
            <a:ext cx="8777334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Alegreya Sans Bold Bold"/>
              </a:rPr>
              <a:t>Meillä jokaisella on täsmätyökykyä johonkin tehtävään.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58117" y="3930177"/>
            <a:ext cx="6457994" cy="488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”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Panostamme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erityisesti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työelämävalmiuksiin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ja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niiden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ohjaamiseen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ja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tukemiseen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,</a:t>
            </a:r>
          </a:p>
          <a:p>
            <a:pPr algn="ctr">
              <a:lnSpc>
                <a:spcPct val="125000"/>
              </a:lnSpc>
            </a:pP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jotta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opiskelijoille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valmistuttuaan</a:t>
            </a:r>
            <a:endParaRPr lang="en-US" sz="3000" dirty="0">
              <a:solidFill>
                <a:srgbClr val="FFFFFF"/>
              </a:solidFill>
              <a:latin typeface="Alegreya Sans Bold"/>
            </a:endParaRPr>
          </a:p>
          <a:p>
            <a:pPr algn="ctr">
              <a:lnSpc>
                <a:spcPct val="125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nämä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taidot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olisivat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kunnossa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.”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Alegreya Sans Bold"/>
            </a:endParaRPr>
          </a:p>
          <a:p>
            <a:pPr algn="ctr">
              <a:lnSpc>
                <a:spcPts val="4200"/>
              </a:lnSpc>
            </a:pP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Linda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Niskala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, </a:t>
            </a:r>
          </a:p>
          <a:p>
            <a:pPr algn="ctr">
              <a:lnSpc>
                <a:spcPts val="4200"/>
              </a:lnSpc>
            </a:pP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ammatillinen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eritysiopettaja</a:t>
            </a:r>
            <a:endParaRPr lang="en-US" sz="3200" dirty="0">
              <a:solidFill>
                <a:srgbClr val="FFFFFF"/>
              </a:solidFill>
              <a:latin typeface="Alegreya Sans Regular"/>
            </a:endParaRP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884202"/>
            <a:ext cx="18288000" cy="2400166"/>
          </a:xfrm>
          <a:prstGeom prst="rect">
            <a:avLst/>
          </a:prstGeom>
          <a:solidFill>
            <a:srgbClr val="E2325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87266" y="1745474"/>
            <a:ext cx="3958701" cy="67960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29E67EFB-430D-014B-A2E4-C6F797DF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1022024"/>
            <a:ext cx="14654134" cy="824295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9AC1D24-EF39-480D-AFF7-C6DE8F517FB9}"/>
              </a:ext>
            </a:extLst>
          </p:cNvPr>
          <p:cNvSpPr txBox="1"/>
          <p:nvPr/>
        </p:nvSpPr>
        <p:spPr>
          <a:xfrm>
            <a:off x="3505200" y="74295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Lähde: AMEO-oppilaitosten tilastot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8165" y="3188184"/>
            <a:ext cx="7381135" cy="3257550"/>
            <a:chOff x="0" y="0"/>
            <a:chExt cx="2377676" cy="941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676" cy="941394"/>
            </a:xfrm>
            <a:custGeom>
              <a:avLst/>
              <a:gdLst/>
              <a:ahLst/>
              <a:cxnLst/>
              <a:rect l="l" t="t" r="r" b="b"/>
              <a:pathLst>
                <a:path w="2377676" h="941394">
                  <a:moveTo>
                    <a:pt x="2253216" y="941393"/>
                  </a:moveTo>
                  <a:lnTo>
                    <a:pt x="124460" y="941393"/>
                  </a:lnTo>
                  <a:cubicBezTo>
                    <a:pt x="55880" y="941393"/>
                    <a:pt x="0" y="885513"/>
                    <a:pt x="0" y="816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53216" y="0"/>
                  </a:lnTo>
                  <a:cubicBezTo>
                    <a:pt x="2321796" y="0"/>
                    <a:pt x="2377676" y="55880"/>
                    <a:pt x="2377676" y="124460"/>
                  </a:cubicBezTo>
                  <a:lnTo>
                    <a:pt x="2377676" y="816933"/>
                  </a:lnTo>
                  <a:cubicBezTo>
                    <a:pt x="2377676" y="885513"/>
                    <a:pt x="2321796" y="941394"/>
                    <a:pt x="2253216" y="941394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677669" y="3417731"/>
            <a:ext cx="7782125" cy="2798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”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Miikan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palkkaaminen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on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opettanut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meille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erilaisuuden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hyväksymistä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ja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sen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että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asiat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voi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tehdä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monella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tavalla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ja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päästään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hyvään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lopputulokseen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.”</a:t>
            </a:r>
          </a:p>
          <a:p>
            <a:pPr algn="ctr">
              <a:lnSpc>
                <a:spcPts val="4200"/>
              </a:lnSpc>
            </a:pP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Vanamo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Santala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myymäläpäällikkö</a:t>
            </a:r>
            <a:endParaRPr lang="en-US" sz="3200" dirty="0">
              <a:solidFill>
                <a:srgbClr val="FFFFFF"/>
              </a:solidFill>
              <a:latin typeface="Alegreya Sans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72098" y="1957809"/>
            <a:ext cx="11143804" cy="136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A4F6A"/>
                </a:solidFill>
                <a:latin typeface="Alegreya Sans Bold Bold"/>
              </a:rPr>
              <a:t>Meillä opitaan ja onnistutaan!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8914673"/>
            <a:ext cx="18288000" cy="1369695"/>
          </a:xfrm>
          <a:prstGeom prst="rect">
            <a:avLst/>
          </a:prstGeom>
          <a:solidFill>
            <a:srgbClr val="0A4F6A"/>
          </a:solidFill>
        </p:spPr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02F476-1558-AB4E-A556-CDEE2466A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85900"/>
            <a:ext cx="14173200" cy="797242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D6148A1-014A-4134-B85A-FC15C93ADBD7}"/>
              </a:ext>
            </a:extLst>
          </p:cNvPr>
          <p:cNvSpPr txBox="1"/>
          <p:nvPr/>
        </p:nvSpPr>
        <p:spPr>
          <a:xfrm>
            <a:off x="7772400" y="9278733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(Amispalaute 2020)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3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143000" y="0"/>
            <a:ext cx="10287000" cy="10287000"/>
            <a:chOff x="0" y="0"/>
            <a:chExt cx="3282950" cy="3282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41197" y="7416577"/>
            <a:ext cx="5390466" cy="28704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45367" y="3565247"/>
            <a:ext cx="7782125" cy="315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”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Terveisiä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yrityksille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että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kannattaa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palkata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töihin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erilaisia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ihmisiä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keitä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legreya Sans Bold"/>
              </a:rPr>
              <a:t>maailmassa</a:t>
            </a:r>
            <a:r>
              <a:rPr lang="en-US" sz="3600" dirty="0">
                <a:solidFill>
                  <a:srgbClr val="FFFFFF"/>
                </a:solidFill>
                <a:latin typeface="Alegreya Sans Bold"/>
              </a:rPr>
              <a:t> on.”</a:t>
            </a:r>
            <a:r>
              <a:rPr lang="en-US" sz="3600" dirty="0">
                <a:solidFill>
                  <a:srgbClr val="FFFFFF"/>
                </a:solidFill>
                <a:latin typeface="Alegreya Sans Regular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legreya Sans Regular"/>
              </a:rPr>
              <a:t>Elvis, 20, </a:t>
            </a:r>
            <a:r>
              <a:rPr lang="en-US" sz="3600" dirty="0" err="1">
                <a:solidFill>
                  <a:srgbClr val="FFFFFF"/>
                </a:solidFill>
                <a:latin typeface="Alegreya Sans Regular"/>
              </a:rPr>
              <a:t>ravintolatyöntekijä</a:t>
            </a:r>
            <a:endParaRPr lang="en-US" sz="3600" dirty="0">
              <a:solidFill>
                <a:srgbClr val="FFFFFF"/>
              </a:solidFill>
              <a:latin typeface="Alegreya Sans Regular"/>
            </a:endParaRPr>
          </a:p>
          <a:p>
            <a:pPr algn="ctr">
              <a:lnSpc>
                <a:spcPts val="5040"/>
              </a:lnSpc>
            </a:pPr>
            <a:endParaRPr lang="en-US" sz="3600" dirty="0">
              <a:solidFill>
                <a:srgbClr val="FFFFFF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8678" y="4022992"/>
            <a:ext cx="7956384" cy="2050112"/>
            <a:chOff x="0" y="0"/>
            <a:chExt cx="2562980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980" cy="660400"/>
            </a:xfrm>
            <a:custGeom>
              <a:avLst/>
              <a:gdLst/>
              <a:ahLst/>
              <a:cxnLst/>
              <a:rect l="l" t="t" r="r" b="b"/>
              <a:pathLst>
                <a:path w="2562980" h="660400">
                  <a:moveTo>
                    <a:pt x="243852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8520" y="0"/>
                  </a:lnTo>
                  <a:cubicBezTo>
                    <a:pt x="2507100" y="0"/>
                    <a:pt x="2562980" y="55880"/>
                    <a:pt x="2562980" y="124460"/>
                  </a:cubicBezTo>
                  <a:lnTo>
                    <a:pt x="2562980" y="535940"/>
                  </a:lnTo>
                  <a:cubicBezTo>
                    <a:pt x="2562980" y="604520"/>
                    <a:pt x="2507100" y="660400"/>
                    <a:pt x="2438520" y="66040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186262" y="4229100"/>
            <a:ext cx="7782125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Itselle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sopivassa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työssä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jokainen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voi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olla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erityisen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hyvä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Alegreya Sans Bold"/>
              </a:rPr>
              <a:t>työntekijä</a:t>
            </a:r>
            <a:r>
              <a:rPr lang="en-US" sz="4200" dirty="0">
                <a:solidFill>
                  <a:srgbClr val="FFFFFF"/>
                </a:solidFill>
                <a:latin typeface="Alegreya Sans Bold"/>
              </a:rPr>
              <a:t>!</a:t>
            </a:r>
          </a:p>
          <a:p>
            <a:pPr algn="ctr">
              <a:lnSpc>
                <a:spcPts val="4200"/>
              </a:lnSpc>
            </a:pPr>
            <a:endParaRPr lang="en-US" sz="4200" dirty="0">
              <a:solidFill>
                <a:srgbClr val="FFFFFF"/>
              </a:solidFill>
              <a:latin typeface="Alegreya Sans Bold"/>
            </a:endParaRPr>
          </a:p>
          <a:p>
            <a:pPr algn="ctr">
              <a:lnSpc>
                <a:spcPts val="4200"/>
              </a:lnSpc>
            </a:pPr>
            <a:endParaRPr lang="en-US" sz="4200" dirty="0">
              <a:solidFill>
                <a:srgbClr val="FFFFFF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3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73746" y="1694010"/>
            <a:ext cx="9540509" cy="68989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288BE13-9A9B-D741-B585-F1A6621F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20" y="647700"/>
            <a:ext cx="12724247" cy="89916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247A6DA-1E56-6B4B-8996-0EAD642FCEA5}"/>
              </a:ext>
            </a:extLst>
          </p:cNvPr>
          <p:cNvSpPr/>
          <p:nvPr/>
        </p:nvSpPr>
        <p:spPr>
          <a:xfrm>
            <a:off x="0" y="9489532"/>
            <a:ext cx="18288000" cy="797468"/>
          </a:xfrm>
          <a:prstGeom prst="rect">
            <a:avLst/>
          </a:prstGeom>
          <a:solidFill>
            <a:srgbClr val="E2325B"/>
          </a:solidFill>
        </p:spPr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EDAF5E11-2806-9345-80CF-88A9F2DCF06C}"/>
              </a:ext>
            </a:extLst>
          </p:cNvPr>
          <p:cNvSpPr/>
          <p:nvPr/>
        </p:nvSpPr>
        <p:spPr>
          <a:xfrm>
            <a:off x="0" y="2632"/>
            <a:ext cx="18288000" cy="874395"/>
          </a:xfrm>
          <a:prstGeom prst="rect">
            <a:avLst/>
          </a:prstGeom>
          <a:solidFill>
            <a:srgbClr val="0A4F6A"/>
          </a:solidFill>
        </p:spPr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8BE975F-1107-42A2-8D1B-BA68FE90E64D}"/>
              </a:ext>
            </a:extLst>
          </p:cNvPr>
          <p:cNvSpPr txBox="1"/>
          <p:nvPr/>
        </p:nvSpPr>
        <p:spPr>
          <a:xfrm>
            <a:off x="2514600" y="9677400"/>
            <a:ext cx="1424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Lähde: Karvonen, R. 2018. ICF luokituksen integrointi erityisen ja vaativan erityisen tuen tarpeen arviointiin ammatillisessa koulutuksessa: Tartu Ruoriin. Opinnäyte. OAMK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84655" y="1466850"/>
            <a:ext cx="7117810" cy="922842"/>
            <a:chOff x="0" y="0"/>
            <a:chExt cx="9490413" cy="123045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875185" cy="1230456"/>
              <a:chOff x="0" y="0"/>
              <a:chExt cx="2159891" cy="2994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8259956" y="0"/>
              <a:ext cx="1230456" cy="123045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8177510" y="1466850"/>
            <a:ext cx="922842" cy="92284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97818" y="3670935"/>
            <a:ext cx="5971019" cy="293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>
                <a:solidFill>
                  <a:srgbClr val="0A4F6A"/>
                </a:solidFill>
                <a:latin typeface="Alegreya Sans Bold"/>
              </a:rPr>
              <a:t>Mitä on vaativa erityinen tuki?</a:t>
            </a:r>
            <a:r>
              <a:rPr lang="en-US" sz="7200">
                <a:solidFill>
                  <a:srgbClr val="000000"/>
                </a:solidFill>
                <a:latin typeface="Alegreya Sans Bold"/>
              </a:rPr>
              <a:t> </a:t>
            </a:r>
          </a:p>
          <a:p>
            <a:pPr>
              <a:lnSpc>
                <a:spcPts val="7200"/>
              </a:lnSpc>
            </a:pPr>
            <a:endParaRPr lang="en-US" sz="7200">
              <a:solidFill>
                <a:srgbClr val="000000"/>
              </a:solidFill>
              <a:latin typeface="Alegrey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46187" y="1417507"/>
            <a:ext cx="454218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egreya Sans Regular"/>
              </a:rPr>
              <a:t>Henkilökohtaisen osaamisen kehittämissuunnitelma (HOKS)</a:t>
            </a:r>
            <a:r>
              <a:rPr lang="en-US" sz="2600" u="none">
                <a:solidFill>
                  <a:srgbClr val="000000"/>
                </a:solidFill>
                <a:latin typeface="Alegreya Sans Regular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50632" y="1723305"/>
            <a:ext cx="376599" cy="4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3128">
                <a:solidFill>
                  <a:srgbClr val="FFFFFF"/>
                </a:solidFill>
                <a:latin typeface="DM Sans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818" y="6543991"/>
            <a:ext cx="5804596" cy="124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5"/>
              </a:lnSpc>
            </a:pPr>
            <a:r>
              <a:rPr lang="en-US" sz="2310">
                <a:solidFill>
                  <a:srgbClr val="0A4F6A"/>
                </a:solidFill>
                <a:latin typeface="Alegreya Sans Bold"/>
              </a:rPr>
              <a:t>Vaativan erityisen tuen koulutuksessa opiskelijan</a:t>
            </a:r>
          </a:p>
          <a:p>
            <a:pPr>
              <a:lnSpc>
                <a:spcPts val="3235"/>
              </a:lnSpc>
            </a:pPr>
            <a:r>
              <a:rPr lang="en-US" sz="2310">
                <a:solidFill>
                  <a:srgbClr val="0A4F6A"/>
                </a:solidFill>
                <a:latin typeface="Alegreya Sans Bold"/>
              </a:rPr>
              <a:t> saama tuen määrä on laajempi kuin mitä yleensä</a:t>
            </a:r>
          </a:p>
          <a:p>
            <a:pPr>
              <a:lnSpc>
                <a:spcPts val="3235"/>
              </a:lnSpc>
            </a:pPr>
            <a:r>
              <a:rPr lang="en-US" sz="2310">
                <a:solidFill>
                  <a:srgbClr val="0A4F6A"/>
                </a:solidFill>
                <a:latin typeface="Alegreya Sans Bold"/>
              </a:rPr>
              <a:t>ammatillisessa erityisopetuksessa.</a:t>
            </a:r>
            <a:r>
              <a:rPr lang="en-US" sz="2310">
                <a:solidFill>
                  <a:srgbClr val="000000"/>
                </a:solidFill>
                <a:latin typeface="Alegreya Sans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7818" y="8277442"/>
            <a:ext cx="7756510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A4F6A"/>
                </a:solidFill>
                <a:latin typeface="Alegreya Sans Regular"/>
              </a:rPr>
              <a:t>Me tarjoamme yksilöllistä tukea ja ohjausta opintoihin,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A4F6A"/>
                </a:solidFill>
                <a:latin typeface="Alegreya Sans Regular"/>
              </a:rPr>
              <a:t>päivittäiseen arkielämään ja työllistymiseen.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884655" y="2556760"/>
            <a:ext cx="7117810" cy="922842"/>
            <a:chOff x="0" y="0"/>
            <a:chExt cx="9490413" cy="123045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875185" cy="1230456"/>
              <a:chOff x="0" y="0"/>
              <a:chExt cx="2159891" cy="29944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259956" y="0"/>
              <a:ext cx="1230456" cy="1230456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8177510" y="2556760"/>
            <a:ext cx="922842" cy="9228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9446187" y="2713063"/>
            <a:ext cx="4542185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>
                <a:solidFill>
                  <a:srgbClr val="000000"/>
                </a:solidFill>
                <a:latin typeface="Alegreya Sans Regular"/>
              </a:rPr>
              <a:t> Pienryhmät opiskelussa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50632" y="2813215"/>
            <a:ext cx="376599" cy="86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3128">
                <a:solidFill>
                  <a:srgbClr val="FFFFFF"/>
                </a:solidFill>
                <a:latin typeface="DM Sans Bold"/>
              </a:rPr>
              <a:t>2</a:t>
            </a:r>
          </a:p>
          <a:p>
            <a:pPr algn="ctr">
              <a:lnSpc>
                <a:spcPts val="3441"/>
              </a:lnSpc>
            </a:pPr>
            <a:endParaRPr lang="en-US" sz="3128">
              <a:solidFill>
                <a:srgbClr val="FFFFFF"/>
              </a:solidFill>
              <a:latin typeface="DM Sans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8893828" y="3679067"/>
            <a:ext cx="7117810" cy="922842"/>
            <a:chOff x="0" y="0"/>
            <a:chExt cx="9490413" cy="123045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8875185" cy="1230456"/>
              <a:chOff x="0" y="0"/>
              <a:chExt cx="2159891" cy="29944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8259956" y="0"/>
              <a:ext cx="1230456" cy="1230456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8186683" y="3679067"/>
            <a:ext cx="922842" cy="92284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9446187" y="3900989"/>
            <a:ext cx="5162665" cy="88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Alegreya Sans Regular"/>
              </a:rPr>
              <a:t>oppimista</a:t>
            </a:r>
            <a:r>
              <a:rPr lang="en-US" sz="26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legreya Sans Regular"/>
              </a:rPr>
              <a:t>tukevat</a:t>
            </a:r>
            <a:r>
              <a:rPr lang="en-US" sz="26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legreya Sans Regular"/>
              </a:rPr>
              <a:t>opiskeluympäristöt</a:t>
            </a:r>
            <a:r>
              <a:rPr lang="en-US" sz="2600" dirty="0">
                <a:solidFill>
                  <a:srgbClr val="000000"/>
                </a:solidFill>
                <a:latin typeface="Alegreya Sans Regular"/>
              </a:rPr>
              <a:t> 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u="none" dirty="0">
              <a:solidFill>
                <a:srgbClr val="000000"/>
              </a:solidFill>
              <a:latin typeface="Alegreya Sans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459805" y="3935523"/>
            <a:ext cx="376599" cy="4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3128">
                <a:solidFill>
                  <a:srgbClr val="FFFFFF"/>
                </a:solidFill>
                <a:latin typeface="DM Sans Bold"/>
              </a:rPr>
              <a:t>3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902172" y="4819832"/>
            <a:ext cx="7109465" cy="921760"/>
            <a:chOff x="0" y="0"/>
            <a:chExt cx="9479287" cy="122901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8864780" cy="1229014"/>
              <a:chOff x="0" y="0"/>
              <a:chExt cx="2159891" cy="299447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8250273" y="0"/>
              <a:ext cx="1229014" cy="1229014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37" name="Group 37"/>
          <p:cNvGrpSpPr/>
          <p:nvPr/>
        </p:nvGrpSpPr>
        <p:grpSpPr>
          <a:xfrm>
            <a:off x="8195856" y="4819832"/>
            <a:ext cx="921760" cy="92176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8468658" y="5076021"/>
            <a:ext cx="376158" cy="437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3125">
                <a:solidFill>
                  <a:srgbClr val="FFFFFF"/>
                </a:solidFill>
                <a:latin typeface="DM Sans Bold"/>
              </a:rPr>
              <a:t>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46187" y="5008520"/>
            <a:ext cx="4536860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egreya Sans Regular"/>
              </a:rPr>
              <a:t>Oppiminen tekemällä ja työssä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8902172" y="5968215"/>
            <a:ext cx="7109465" cy="921760"/>
            <a:chOff x="0" y="0"/>
            <a:chExt cx="9479287" cy="1229014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8864780" cy="1229014"/>
              <a:chOff x="0" y="0"/>
              <a:chExt cx="2159891" cy="29944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8250273" y="0"/>
              <a:ext cx="1229014" cy="1229014"/>
              <a:chOff x="0" y="0"/>
              <a:chExt cx="6350000" cy="6350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46" name="Group 46"/>
          <p:cNvGrpSpPr/>
          <p:nvPr/>
        </p:nvGrpSpPr>
        <p:grpSpPr>
          <a:xfrm>
            <a:off x="8195856" y="5968215"/>
            <a:ext cx="921760" cy="921760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8468658" y="6224403"/>
            <a:ext cx="376158" cy="437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3125">
                <a:solidFill>
                  <a:srgbClr val="FFFFFF"/>
                </a:solidFill>
                <a:latin typeface="DM Sans Bold"/>
              </a:rPr>
              <a:t>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446187" y="6156902"/>
            <a:ext cx="6098399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egreya Sans Regular"/>
              </a:rPr>
              <a:t>Yksilöohjausta oppimisen eri vaiheisiin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8882997" y="7077391"/>
            <a:ext cx="7101121" cy="920679"/>
            <a:chOff x="0" y="0"/>
            <a:chExt cx="9468162" cy="1227572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8854376" cy="1227572"/>
              <a:chOff x="0" y="0"/>
              <a:chExt cx="2159891" cy="29944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53" name="Group 53"/>
            <p:cNvGrpSpPr/>
            <p:nvPr/>
          </p:nvGrpSpPr>
          <p:grpSpPr>
            <a:xfrm>
              <a:off x="8240590" y="0"/>
              <a:ext cx="1227572" cy="1227572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55" name="Group 55"/>
          <p:cNvGrpSpPr/>
          <p:nvPr/>
        </p:nvGrpSpPr>
        <p:grpSpPr>
          <a:xfrm>
            <a:off x="8177510" y="7077391"/>
            <a:ext cx="920679" cy="920679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57" name="TextBox 57"/>
          <p:cNvSpPr txBox="1"/>
          <p:nvPr/>
        </p:nvSpPr>
        <p:spPr>
          <a:xfrm>
            <a:off x="8449991" y="7323787"/>
            <a:ext cx="375716" cy="4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3"/>
              </a:lnSpc>
            </a:pPr>
            <a:r>
              <a:rPr lang="en-US" sz="3121">
                <a:solidFill>
                  <a:srgbClr val="FFFFFF"/>
                </a:solidFill>
                <a:latin typeface="DM Sans Bold"/>
              </a:rPr>
              <a:t>6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446187" y="7232612"/>
            <a:ext cx="6480280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egreya Sans Regular"/>
              </a:rPr>
              <a:t>Tukea keskittymiseen ja asioiden sisäistämiseen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8910516" y="8229254"/>
            <a:ext cx="7101121" cy="920679"/>
            <a:chOff x="0" y="0"/>
            <a:chExt cx="9468162" cy="1227572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8854376" cy="1227572"/>
              <a:chOff x="0" y="0"/>
              <a:chExt cx="2159891" cy="29944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62" name="Group 62"/>
            <p:cNvGrpSpPr/>
            <p:nvPr/>
          </p:nvGrpSpPr>
          <p:grpSpPr>
            <a:xfrm>
              <a:off x="8240590" y="0"/>
              <a:ext cx="1227572" cy="1227572"/>
              <a:chOff x="0" y="0"/>
              <a:chExt cx="6350000" cy="63500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64" name="Group 64"/>
          <p:cNvGrpSpPr/>
          <p:nvPr/>
        </p:nvGrpSpPr>
        <p:grpSpPr>
          <a:xfrm>
            <a:off x="8205030" y="8229254"/>
            <a:ext cx="920679" cy="920679"/>
            <a:chOff x="0" y="0"/>
            <a:chExt cx="6350000" cy="6350000"/>
          </a:xfrm>
        </p:grpSpPr>
        <p:sp>
          <p:nvSpPr>
            <p:cNvPr id="65" name="Freeform 6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66" name="TextBox 66"/>
          <p:cNvSpPr txBox="1"/>
          <p:nvPr/>
        </p:nvSpPr>
        <p:spPr>
          <a:xfrm>
            <a:off x="8477511" y="8475650"/>
            <a:ext cx="375716" cy="4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3"/>
              </a:lnSpc>
            </a:pPr>
            <a:r>
              <a:rPr lang="en-US" sz="3121">
                <a:solidFill>
                  <a:srgbClr val="FFFFFF"/>
                </a:solidFill>
                <a:latin typeface="DM Sans Bold"/>
              </a:rPr>
              <a:t>7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9473706" y="8384475"/>
            <a:ext cx="6480280" cy="50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legreya Sans Regular"/>
              </a:rPr>
              <a:t>Ohjausta työllistymisen polun etsimiseen</a:t>
            </a:r>
          </a:p>
        </p:txBody>
      </p:sp>
      <p:sp>
        <p:nvSpPr>
          <p:cNvPr id="68" name="AutoShape 68"/>
          <p:cNvSpPr/>
          <p:nvPr/>
        </p:nvSpPr>
        <p:spPr>
          <a:xfrm>
            <a:off x="0" y="2632"/>
            <a:ext cx="18288000" cy="1026068"/>
          </a:xfrm>
          <a:prstGeom prst="rect">
            <a:avLst/>
          </a:prstGeom>
          <a:solidFill>
            <a:srgbClr val="0A4F6A"/>
          </a:solid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78F190F-F42B-704A-9146-7FC85A236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647293"/>
            <a:ext cx="12725400" cy="8992414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A622306-1F65-3C48-9826-BE305827FFAF}"/>
              </a:ext>
            </a:extLst>
          </p:cNvPr>
          <p:cNvSpPr/>
          <p:nvPr/>
        </p:nvSpPr>
        <p:spPr>
          <a:xfrm>
            <a:off x="0" y="9486900"/>
            <a:ext cx="18288000" cy="797468"/>
          </a:xfrm>
          <a:prstGeom prst="rect">
            <a:avLst/>
          </a:prstGeom>
          <a:solidFill>
            <a:srgbClr val="E2325B"/>
          </a:solidFill>
        </p:spPr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62768C29-7DC7-554C-B276-B3594A942B8E}"/>
              </a:ext>
            </a:extLst>
          </p:cNvPr>
          <p:cNvSpPr/>
          <p:nvPr/>
        </p:nvSpPr>
        <p:spPr>
          <a:xfrm>
            <a:off x="-36443" y="0"/>
            <a:ext cx="18288000" cy="874395"/>
          </a:xfrm>
          <a:prstGeom prst="rect">
            <a:avLst/>
          </a:prstGeom>
          <a:solidFill>
            <a:srgbClr val="0A4F6A"/>
          </a:solidFill>
        </p:spPr>
      </p:sp>
    </p:spTree>
    <p:extLst>
      <p:ext uri="{BB962C8B-B14F-4D97-AF65-F5344CB8AC3E}">
        <p14:creationId xmlns:p14="http://schemas.microsoft.com/office/powerpoint/2010/main" val="407905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3693" b="369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735" y="1532952"/>
            <a:ext cx="7445998" cy="2726927"/>
            <a:chOff x="0" y="0"/>
            <a:chExt cx="2684906" cy="941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906" cy="941394"/>
            </a:xfrm>
            <a:custGeom>
              <a:avLst/>
              <a:gdLst/>
              <a:ahLst/>
              <a:cxnLst/>
              <a:rect l="l" t="t" r="r" b="b"/>
              <a:pathLst>
                <a:path w="2684906" h="941394">
                  <a:moveTo>
                    <a:pt x="2560446" y="941393"/>
                  </a:moveTo>
                  <a:lnTo>
                    <a:pt x="124460" y="941393"/>
                  </a:lnTo>
                  <a:cubicBezTo>
                    <a:pt x="55880" y="941393"/>
                    <a:pt x="0" y="885513"/>
                    <a:pt x="0" y="816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0446" y="0"/>
                  </a:lnTo>
                  <a:cubicBezTo>
                    <a:pt x="2629026" y="0"/>
                    <a:pt x="2684906" y="55880"/>
                    <a:pt x="2684906" y="124460"/>
                  </a:cubicBezTo>
                  <a:lnTo>
                    <a:pt x="2684906" y="816933"/>
                  </a:lnTo>
                  <a:cubicBezTo>
                    <a:pt x="2684906" y="885513"/>
                    <a:pt x="2629026" y="941394"/>
                    <a:pt x="2560446" y="941394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49672" y="1784573"/>
            <a:ext cx="7782125" cy="222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”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Telma-koulutus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oli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siitä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hyvä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koska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minulla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oli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vähän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oppimisvaikeuksia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, </a:t>
            </a:r>
          </a:p>
          <a:p>
            <a:pPr algn="ctr">
              <a:lnSpc>
                <a:spcPct val="125000"/>
              </a:lnSpc>
            </a:pP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joten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sain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sieltä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 Bold"/>
              </a:rPr>
              <a:t>tukea</a:t>
            </a:r>
            <a:r>
              <a:rPr lang="en-US" sz="3000" dirty="0">
                <a:solidFill>
                  <a:srgbClr val="FFFFFF"/>
                </a:solidFill>
                <a:latin typeface="Alegreya Sans Bold Bold"/>
              </a:rPr>
              <a:t>.”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Elvis, 20,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kahvilatyöntekijä</a:t>
            </a:r>
            <a:endParaRPr lang="en-US" sz="3200" dirty="0">
              <a:solidFill>
                <a:srgbClr val="FFFFFF"/>
              </a:solidFill>
              <a:latin typeface="Alegreya Sans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384320"/>
            <a:ext cx="18288000" cy="3902680"/>
          </a:xfrm>
          <a:prstGeom prst="rect">
            <a:avLst/>
          </a:prstGeom>
          <a:solidFill>
            <a:srgbClr val="0A4F6A"/>
          </a:solidFill>
        </p:spPr>
      </p:sp>
      <p:grpSp>
        <p:nvGrpSpPr>
          <p:cNvPr id="3" name="Group 3"/>
          <p:cNvGrpSpPr/>
          <p:nvPr/>
        </p:nvGrpSpPr>
        <p:grpSpPr>
          <a:xfrm>
            <a:off x="2214395" y="6679063"/>
            <a:ext cx="13859210" cy="2720804"/>
            <a:chOff x="-1" y="-789854"/>
            <a:chExt cx="18478946" cy="3627739"/>
          </a:xfrm>
        </p:grpSpPr>
        <p:sp>
          <p:nvSpPr>
            <p:cNvPr id="4" name="TextBox 4"/>
            <p:cNvSpPr txBox="1"/>
            <p:nvPr/>
          </p:nvSpPr>
          <p:spPr>
            <a:xfrm>
              <a:off x="0" y="1523012"/>
              <a:ext cx="18478945" cy="1314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/>
            </a:p>
            <a:p>
              <a:pPr>
                <a:lnSpc>
                  <a:spcPts val="391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789854"/>
              <a:ext cx="18478945" cy="1680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Lisäksi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Suomessa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on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neljä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yleistä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ammattioppilaitosta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,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jotka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tarjoavat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vaativan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erityisen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tuen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ammatillista</a:t>
              </a:r>
              <a:r>
                <a:rPr lang="en-US" sz="2900" dirty="0">
                  <a:solidFill>
                    <a:srgbClr val="FFFFFF"/>
                  </a:solidFill>
                  <a:latin typeface="Alegreya Sans Bold"/>
                </a:rPr>
                <a:t> </a:t>
              </a:r>
              <a:r>
                <a:rPr lang="en-US" sz="2900" dirty="0" err="1">
                  <a:solidFill>
                    <a:srgbClr val="FFFFFF"/>
                  </a:solidFill>
                  <a:latin typeface="Alegreya Sans Bold"/>
                </a:rPr>
                <a:t>koulutusta</a:t>
              </a:r>
              <a:endParaRPr lang="en-US" sz="2900" dirty="0">
                <a:solidFill>
                  <a:srgbClr val="FFFFFF"/>
                </a:solidFill>
                <a:latin typeface="Alegreya Sans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02035" y="2446106"/>
            <a:ext cx="13363529" cy="1400231"/>
            <a:chOff x="0" y="114960"/>
            <a:chExt cx="17818039" cy="1866975"/>
          </a:xfrm>
        </p:grpSpPr>
        <p:sp>
          <p:nvSpPr>
            <p:cNvPr id="7" name="TextBox 7"/>
            <p:cNvSpPr txBox="1"/>
            <p:nvPr/>
          </p:nvSpPr>
          <p:spPr>
            <a:xfrm>
              <a:off x="0" y="1386807"/>
              <a:ext cx="16181744" cy="595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76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695" y="114960"/>
              <a:ext cx="17807344" cy="662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Suomessa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toimii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kuusi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ammatillista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erityisoppilaitosta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,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jotka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muodostavat</a:t>
              </a:r>
              <a:r>
                <a:rPr lang="en-US" sz="2838" dirty="0">
                  <a:solidFill>
                    <a:srgbClr val="0A4F6A"/>
                  </a:solidFill>
                  <a:latin typeface="Alegreya Sans Bold"/>
                </a:rPr>
                <a:t> AMEO-</a:t>
              </a:r>
              <a:r>
                <a:rPr lang="en-US" sz="2838" dirty="0" err="1">
                  <a:solidFill>
                    <a:srgbClr val="0A4F6A"/>
                  </a:solidFill>
                  <a:latin typeface="Alegreya Sans Bold"/>
                </a:rPr>
                <a:t>verkoston</a:t>
              </a:r>
              <a:endParaRPr lang="en-US" sz="2838" dirty="0">
                <a:solidFill>
                  <a:srgbClr val="0A4F6A"/>
                </a:solidFill>
                <a:latin typeface="Alegreya Sans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02035" y="885825"/>
            <a:ext cx="131675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 err="1">
                <a:solidFill>
                  <a:srgbClr val="E2325B"/>
                </a:solidFill>
                <a:latin typeface="Alegreya Sans Bold"/>
              </a:rPr>
              <a:t>Ammatilliset</a:t>
            </a:r>
            <a:r>
              <a:rPr lang="en-US" sz="7200" dirty="0">
                <a:solidFill>
                  <a:srgbClr val="E2325B"/>
                </a:solidFill>
                <a:latin typeface="Alegreya Sans Bold"/>
              </a:rPr>
              <a:t> </a:t>
            </a:r>
            <a:r>
              <a:rPr lang="en-US" sz="7200" dirty="0" err="1">
                <a:solidFill>
                  <a:srgbClr val="E2325B"/>
                </a:solidFill>
                <a:latin typeface="Alegreya Sans Bold"/>
              </a:rPr>
              <a:t>erityisoppilaitokset</a:t>
            </a:r>
            <a:endParaRPr lang="en-US" sz="7200" dirty="0">
              <a:solidFill>
                <a:srgbClr val="E2325B"/>
              </a:solidFill>
              <a:latin typeface="Alegreya Sans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511413" y="3458856"/>
            <a:ext cx="5127175" cy="664751"/>
            <a:chOff x="0" y="0"/>
            <a:chExt cx="6836233" cy="88633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2002035" y="3458856"/>
            <a:ext cx="664751" cy="66475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2511413" y="4359040"/>
            <a:ext cx="5127175" cy="664751"/>
            <a:chOff x="0" y="0"/>
            <a:chExt cx="6836233" cy="88633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002035" y="4359040"/>
            <a:ext cx="664751" cy="66475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2511413" y="5264473"/>
            <a:ext cx="5127175" cy="664751"/>
            <a:chOff x="0" y="0"/>
            <a:chExt cx="6836233" cy="88633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2002035" y="5264473"/>
            <a:ext cx="664751" cy="6647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9095164" y="3458856"/>
            <a:ext cx="5127175" cy="664751"/>
            <a:chOff x="0" y="0"/>
            <a:chExt cx="6836233" cy="886335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36" name="Group 36"/>
          <p:cNvGrpSpPr/>
          <p:nvPr/>
        </p:nvGrpSpPr>
        <p:grpSpPr>
          <a:xfrm>
            <a:off x="8585786" y="3458856"/>
            <a:ext cx="664751" cy="66475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9151107" y="4359040"/>
            <a:ext cx="5127175" cy="664751"/>
            <a:chOff x="0" y="0"/>
            <a:chExt cx="6836233" cy="88633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43" name="Group 43"/>
          <p:cNvGrpSpPr/>
          <p:nvPr/>
        </p:nvGrpSpPr>
        <p:grpSpPr>
          <a:xfrm>
            <a:off x="8641729" y="4359040"/>
            <a:ext cx="664751" cy="664751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9151107" y="5264473"/>
            <a:ext cx="5127175" cy="664751"/>
            <a:chOff x="0" y="0"/>
            <a:chExt cx="6836233" cy="886335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50" name="Group 50"/>
          <p:cNvGrpSpPr/>
          <p:nvPr/>
        </p:nvGrpSpPr>
        <p:grpSpPr>
          <a:xfrm>
            <a:off x="8641729" y="5264473"/>
            <a:ext cx="664751" cy="664751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52" name="TextBox 52"/>
          <p:cNvSpPr txBox="1"/>
          <p:nvPr/>
        </p:nvSpPr>
        <p:spPr>
          <a:xfrm>
            <a:off x="2822380" y="3518294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Alegreya Sans Bold"/>
              </a:rPr>
              <a:t>  Aitoon koulutuskeskus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822380" y="4418478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Alegreya Sans Bold"/>
              </a:rPr>
              <a:t> Ammattiopisto Live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822380" y="5323911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 dirty="0" err="1">
                <a:solidFill>
                  <a:srgbClr val="000000"/>
                </a:solidFill>
                <a:latin typeface="Alegreya Sans Bold"/>
              </a:rPr>
              <a:t>Ammattiopisto</a:t>
            </a:r>
            <a:r>
              <a:rPr lang="en-US" sz="2305" dirty="0">
                <a:solidFill>
                  <a:srgbClr val="000000"/>
                </a:solidFill>
                <a:latin typeface="Alegreya Sans Bold"/>
              </a:rPr>
              <a:t> </a:t>
            </a:r>
            <a:r>
              <a:rPr lang="en-US" sz="2305" dirty="0" err="1">
                <a:solidFill>
                  <a:srgbClr val="000000"/>
                </a:solidFill>
                <a:latin typeface="Alegreya Sans Bold"/>
              </a:rPr>
              <a:t>Luovi</a:t>
            </a:r>
            <a:endParaRPr lang="en-US" sz="2305" dirty="0">
              <a:solidFill>
                <a:srgbClr val="000000"/>
              </a:solidFill>
              <a:latin typeface="Alegreya Sans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9406131" y="3518294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Alegreya Sans Bold"/>
              </a:rPr>
              <a:t>Ammattiopisto Spesia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62075" y="4418478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Alegreya Sans Bold"/>
              </a:rPr>
              <a:t>Kiipulan ammattiopisto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462075" y="5323911"/>
            <a:ext cx="4107749" cy="450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8"/>
              </a:lnSpc>
              <a:spcBef>
                <a:spcPct val="0"/>
              </a:spcBef>
            </a:pPr>
            <a:r>
              <a:rPr lang="en-US" sz="2305">
                <a:solidFill>
                  <a:srgbClr val="000000"/>
                </a:solidFill>
                <a:latin typeface="Alegreya Sans Bold"/>
              </a:rPr>
              <a:t>Optima</a:t>
            </a:r>
          </a:p>
        </p:txBody>
      </p:sp>
      <p:grpSp>
        <p:nvGrpSpPr>
          <p:cNvPr id="60" name="Group 10">
            <a:extLst>
              <a:ext uri="{FF2B5EF4-FFF2-40B4-BE49-F238E27FC236}">
                <a16:creationId xmlns:a16="http://schemas.microsoft.com/office/drawing/2014/main" id="{4C362B50-12AD-BE4E-8BCC-4228C6251427}"/>
              </a:ext>
            </a:extLst>
          </p:cNvPr>
          <p:cNvGrpSpPr/>
          <p:nvPr/>
        </p:nvGrpSpPr>
        <p:grpSpPr>
          <a:xfrm>
            <a:off x="2330351" y="8124962"/>
            <a:ext cx="5127175" cy="664751"/>
            <a:chOff x="0" y="0"/>
            <a:chExt cx="6836233" cy="886335"/>
          </a:xfrm>
        </p:grpSpPr>
        <p:grpSp>
          <p:nvGrpSpPr>
            <p:cNvPr id="61" name="Group 11">
              <a:extLst>
                <a:ext uri="{FF2B5EF4-FFF2-40B4-BE49-F238E27FC236}">
                  <a16:creationId xmlns:a16="http://schemas.microsoft.com/office/drawing/2014/main" id="{80D580CA-F6E0-E648-A176-4DC2C7F40712}"/>
                </a:ext>
              </a:extLst>
            </p:cNvPr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98374A74-5042-F944-9C8F-5F602B2A5633}"/>
                  </a:ext>
                </a:extLst>
              </p:cNvPr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62" name="Group 13">
              <a:extLst>
                <a:ext uri="{FF2B5EF4-FFF2-40B4-BE49-F238E27FC236}">
                  <a16:creationId xmlns:a16="http://schemas.microsoft.com/office/drawing/2014/main" id="{D8D3EBF8-959E-3E4E-B6F8-D3AAF7B11A48}"/>
                </a:ext>
              </a:extLst>
            </p:cNvPr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63" name="Freeform 14">
                <a:extLst>
                  <a:ext uri="{FF2B5EF4-FFF2-40B4-BE49-F238E27FC236}">
                    <a16:creationId xmlns:a16="http://schemas.microsoft.com/office/drawing/2014/main" id="{AA7BC858-BA67-8041-987B-571FC6E2EA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65" name="Group 15">
            <a:extLst>
              <a:ext uri="{FF2B5EF4-FFF2-40B4-BE49-F238E27FC236}">
                <a16:creationId xmlns:a16="http://schemas.microsoft.com/office/drawing/2014/main" id="{47E7CC02-21D5-D84D-B84F-F0B1CFA906E4}"/>
              </a:ext>
            </a:extLst>
          </p:cNvPr>
          <p:cNvGrpSpPr/>
          <p:nvPr/>
        </p:nvGrpSpPr>
        <p:grpSpPr>
          <a:xfrm>
            <a:off x="2013309" y="8124962"/>
            <a:ext cx="664751" cy="664751"/>
            <a:chOff x="0" y="0"/>
            <a:chExt cx="6350000" cy="6350000"/>
          </a:xfrm>
        </p:grpSpPr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DF359DAC-3413-FB40-9EE0-1C48D9F92A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59" name="TextBox 59"/>
          <p:cNvSpPr txBox="1"/>
          <p:nvPr/>
        </p:nvSpPr>
        <p:spPr>
          <a:xfrm>
            <a:off x="2515395" y="8179782"/>
            <a:ext cx="4810572" cy="46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260" lvl="1">
              <a:lnSpc>
                <a:spcPts val="3919"/>
              </a:lnSpc>
            </a:pPr>
            <a:r>
              <a:rPr lang="en-US" sz="2310" dirty="0">
                <a:latin typeface="Alegreya Sans Regular Bold"/>
              </a:rPr>
              <a:t>Lapin </a:t>
            </a:r>
            <a:r>
              <a:rPr lang="en-US" sz="2310" dirty="0" err="1">
                <a:latin typeface="Alegreya Sans Regular Bold"/>
              </a:rPr>
              <a:t>koulutuskeskus</a:t>
            </a:r>
            <a:r>
              <a:rPr lang="en-US" sz="2310" dirty="0">
                <a:latin typeface="Alegreya Sans Regular Bold"/>
              </a:rPr>
              <a:t> </a:t>
            </a:r>
            <a:r>
              <a:rPr lang="en-US" sz="2310" dirty="0" err="1">
                <a:latin typeface="Alegreya Sans Regular Bold"/>
              </a:rPr>
              <a:t>Redu</a:t>
            </a:r>
            <a:endParaRPr lang="en-US" sz="2310" dirty="0">
              <a:latin typeface="Alegreya Sans Regular Bold"/>
            </a:endParaRPr>
          </a:p>
        </p:txBody>
      </p:sp>
      <p:grpSp>
        <p:nvGrpSpPr>
          <p:cNvPr id="68" name="Group 10">
            <a:extLst>
              <a:ext uri="{FF2B5EF4-FFF2-40B4-BE49-F238E27FC236}">
                <a16:creationId xmlns:a16="http://schemas.microsoft.com/office/drawing/2014/main" id="{E2FDD44A-84EE-0046-B0F0-E55BD2265CC4}"/>
              </a:ext>
            </a:extLst>
          </p:cNvPr>
          <p:cNvGrpSpPr/>
          <p:nvPr/>
        </p:nvGrpSpPr>
        <p:grpSpPr>
          <a:xfrm>
            <a:off x="2321488" y="9117881"/>
            <a:ext cx="5127175" cy="664751"/>
            <a:chOff x="0" y="0"/>
            <a:chExt cx="6836233" cy="886335"/>
          </a:xfrm>
        </p:grpSpPr>
        <p:grpSp>
          <p:nvGrpSpPr>
            <p:cNvPr id="69" name="Group 11">
              <a:extLst>
                <a:ext uri="{FF2B5EF4-FFF2-40B4-BE49-F238E27FC236}">
                  <a16:creationId xmlns:a16="http://schemas.microsoft.com/office/drawing/2014/main" id="{9757BA4C-2868-0243-A6C7-D10469CFC1D2}"/>
                </a:ext>
              </a:extLst>
            </p:cNvPr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5BBCCF08-6433-4F44-89B8-E4DA3F4A2E81}"/>
                  </a:ext>
                </a:extLst>
              </p:cNvPr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70" name="Group 13">
              <a:extLst>
                <a:ext uri="{FF2B5EF4-FFF2-40B4-BE49-F238E27FC236}">
                  <a16:creationId xmlns:a16="http://schemas.microsoft.com/office/drawing/2014/main" id="{1C515779-E4DE-A846-849D-2119DAF0F133}"/>
                </a:ext>
              </a:extLst>
            </p:cNvPr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5E02C51B-C7F2-6949-A3CD-F520A25DCB8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73" name="Group 15">
            <a:extLst>
              <a:ext uri="{FF2B5EF4-FFF2-40B4-BE49-F238E27FC236}">
                <a16:creationId xmlns:a16="http://schemas.microsoft.com/office/drawing/2014/main" id="{0DDB48AB-F44D-1C40-A23B-BA573C2647CE}"/>
              </a:ext>
            </a:extLst>
          </p:cNvPr>
          <p:cNvGrpSpPr/>
          <p:nvPr/>
        </p:nvGrpSpPr>
        <p:grpSpPr>
          <a:xfrm>
            <a:off x="1999369" y="9114789"/>
            <a:ext cx="664751" cy="664751"/>
            <a:chOff x="0" y="0"/>
            <a:chExt cx="6350000" cy="6350000"/>
          </a:xfrm>
        </p:grpSpPr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25446A17-FAB6-A54B-8379-828FFBD0D0A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76" name="Suorakulmio 75">
            <a:extLst>
              <a:ext uri="{FF2B5EF4-FFF2-40B4-BE49-F238E27FC236}">
                <a16:creationId xmlns:a16="http://schemas.microsoft.com/office/drawing/2014/main" id="{35A639A2-2AD6-B14C-878D-06F2A76E3E29}"/>
              </a:ext>
            </a:extLst>
          </p:cNvPr>
          <p:cNvSpPr/>
          <p:nvPr/>
        </p:nvSpPr>
        <p:spPr>
          <a:xfrm>
            <a:off x="2437025" y="9121298"/>
            <a:ext cx="2918428" cy="538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2260" lvl="1">
              <a:lnSpc>
                <a:spcPts val="3919"/>
              </a:lnSpc>
            </a:pPr>
            <a:r>
              <a:rPr lang="en-US" sz="2310" dirty="0" err="1">
                <a:latin typeface="Alegreya Sans Regular Bold"/>
              </a:rPr>
              <a:t>Koulutuskeskus</a:t>
            </a:r>
            <a:r>
              <a:rPr lang="en-US" sz="2310" dirty="0">
                <a:latin typeface="Alegreya Sans Regular Bold"/>
              </a:rPr>
              <a:t> </a:t>
            </a:r>
            <a:r>
              <a:rPr lang="en-US" sz="2310" dirty="0" err="1">
                <a:latin typeface="Alegreya Sans Regular Bold"/>
              </a:rPr>
              <a:t>Jedu</a:t>
            </a:r>
            <a:endParaRPr lang="en-US" sz="2310" dirty="0">
              <a:latin typeface="Alegreya Sans Regular Bold"/>
            </a:endParaRPr>
          </a:p>
        </p:txBody>
      </p:sp>
      <p:grpSp>
        <p:nvGrpSpPr>
          <p:cNvPr id="113" name="Group 10">
            <a:extLst>
              <a:ext uri="{FF2B5EF4-FFF2-40B4-BE49-F238E27FC236}">
                <a16:creationId xmlns:a16="http://schemas.microsoft.com/office/drawing/2014/main" id="{4FD6B789-13E1-A742-BBCC-B5C7066EE067}"/>
              </a:ext>
            </a:extLst>
          </p:cNvPr>
          <p:cNvGrpSpPr/>
          <p:nvPr/>
        </p:nvGrpSpPr>
        <p:grpSpPr>
          <a:xfrm>
            <a:off x="9074643" y="9158298"/>
            <a:ext cx="5127175" cy="664751"/>
            <a:chOff x="0" y="0"/>
            <a:chExt cx="6836233" cy="886335"/>
          </a:xfrm>
        </p:grpSpPr>
        <p:grpSp>
          <p:nvGrpSpPr>
            <p:cNvPr id="114" name="Group 11">
              <a:extLst>
                <a:ext uri="{FF2B5EF4-FFF2-40B4-BE49-F238E27FC236}">
                  <a16:creationId xmlns:a16="http://schemas.microsoft.com/office/drawing/2014/main" id="{47384265-8F1F-5740-9C5D-22B5007D544A}"/>
                </a:ext>
              </a:extLst>
            </p:cNvPr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117" name="Freeform 12">
                <a:extLst>
                  <a:ext uri="{FF2B5EF4-FFF2-40B4-BE49-F238E27FC236}">
                    <a16:creationId xmlns:a16="http://schemas.microsoft.com/office/drawing/2014/main" id="{FBBFEE27-D1E4-3B40-940D-F2E9C05A3624}"/>
                  </a:ext>
                </a:extLst>
              </p:cNvPr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115" name="Group 13">
              <a:extLst>
                <a:ext uri="{FF2B5EF4-FFF2-40B4-BE49-F238E27FC236}">
                  <a16:creationId xmlns:a16="http://schemas.microsoft.com/office/drawing/2014/main" id="{71788C98-D66C-064B-9593-81896DD3E420}"/>
                </a:ext>
              </a:extLst>
            </p:cNvPr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116" name="Freeform 14">
                <a:extLst>
                  <a:ext uri="{FF2B5EF4-FFF2-40B4-BE49-F238E27FC236}">
                    <a16:creationId xmlns:a16="http://schemas.microsoft.com/office/drawing/2014/main" id="{EAB690EE-D349-F445-A8F0-5761735FE9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118" name="Group 15">
            <a:extLst>
              <a:ext uri="{FF2B5EF4-FFF2-40B4-BE49-F238E27FC236}">
                <a16:creationId xmlns:a16="http://schemas.microsoft.com/office/drawing/2014/main" id="{5B6E217C-61C9-AD43-8BE7-6CE93B29B62A}"/>
              </a:ext>
            </a:extLst>
          </p:cNvPr>
          <p:cNvGrpSpPr/>
          <p:nvPr/>
        </p:nvGrpSpPr>
        <p:grpSpPr>
          <a:xfrm>
            <a:off x="8690617" y="9158298"/>
            <a:ext cx="664751" cy="664751"/>
            <a:chOff x="0" y="0"/>
            <a:chExt cx="6350000" cy="6350000"/>
          </a:xfrm>
        </p:grpSpPr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F7B09C55-0F57-9546-B94A-99311E0F173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127" name="Suorakulmio 126">
            <a:extLst>
              <a:ext uri="{FF2B5EF4-FFF2-40B4-BE49-F238E27FC236}">
                <a16:creationId xmlns:a16="http://schemas.microsoft.com/office/drawing/2014/main" id="{EC168983-ABC0-414B-BB81-3CAC8732DD86}"/>
              </a:ext>
            </a:extLst>
          </p:cNvPr>
          <p:cNvSpPr/>
          <p:nvPr/>
        </p:nvSpPr>
        <p:spPr>
          <a:xfrm>
            <a:off x="9177609" y="9168316"/>
            <a:ext cx="3803285" cy="538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2260" lvl="1">
              <a:lnSpc>
                <a:spcPts val="3919"/>
              </a:lnSpc>
            </a:pPr>
            <a:r>
              <a:rPr lang="en-US" sz="2310" dirty="0">
                <a:latin typeface="Alegreya Sans Regular Bold"/>
              </a:rPr>
              <a:t>Savon </a:t>
            </a:r>
            <a:r>
              <a:rPr lang="en-US" sz="2310" dirty="0" err="1">
                <a:latin typeface="Alegreya Sans Regular Bold"/>
              </a:rPr>
              <a:t>ammattiopisto</a:t>
            </a:r>
            <a:r>
              <a:rPr lang="en-US" sz="2310" dirty="0">
                <a:latin typeface="Alegreya Sans Regular Bold"/>
              </a:rPr>
              <a:t> </a:t>
            </a:r>
            <a:r>
              <a:rPr lang="en-US" sz="2310" dirty="0" err="1">
                <a:latin typeface="Alegreya Sans Regular Bold"/>
              </a:rPr>
              <a:t>Sakky</a:t>
            </a:r>
            <a:endParaRPr lang="en-US" sz="2310" dirty="0">
              <a:latin typeface="Alegreya Sans Regular Bold"/>
            </a:endParaRPr>
          </a:p>
        </p:txBody>
      </p:sp>
      <p:grpSp>
        <p:nvGrpSpPr>
          <p:cNvPr id="128" name="Group 10">
            <a:extLst>
              <a:ext uri="{FF2B5EF4-FFF2-40B4-BE49-F238E27FC236}">
                <a16:creationId xmlns:a16="http://schemas.microsoft.com/office/drawing/2014/main" id="{77972254-F7AD-7240-8759-A37A5FFA1CB1}"/>
              </a:ext>
            </a:extLst>
          </p:cNvPr>
          <p:cNvGrpSpPr/>
          <p:nvPr/>
        </p:nvGrpSpPr>
        <p:grpSpPr>
          <a:xfrm>
            <a:off x="9040031" y="8120777"/>
            <a:ext cx="5127175" cy="664751"/>
            <a:chOff x="0" y="0"/>
            <a:chExt cx="6836233" cy="886335"/>
          </a:xfrm>
        </p:grpSpPr>
        <p:grpSp>
          <p:nvGrpSpPr>
            <p:cNvPr id="129" name="Group 11">
              <a:extLst>
                <a:ext uri="{FF2B5EF4-FFF2-40B4-BE49-F238E27FC236}">
                  <a16:creationId xmlns:a16="http://schemas.microsoft.com/office/drawing/2014/main" id="{DB30863F-C965-A54E-9C77-AFB37FB873D5}"/>
                </a:ext>
              </a:extLst>
            </p:cNvPr>
            <p:cNvGrpSpPr/>
            <p:nvPr/>
          </p:nvGrpSpPr>
          <p:grpSpPr>
            <a:xfrm>
              <a:off x="0" y="0"/>
              <a:ext cx="6393065" cy="886335"/>
              <a:chOff x="0" y="0"/>
              <a:chExt cx="2159891" cy="299447"/>
            </a:xfrm>
          </p:grpSpPr>
          <p:sp>
            <p:nvSpPr>
              <p:cNvPr id="132" name="Freeform 12">
                <a:extLst>
                  <a:ext uri="{FF2B5EF4-FFF2-40B4-BE49-F238E27FC236}">
                    <a16:creationId xmlns:a16="http://schemas.microsoft.com/office/drawing/2014/main" id="{A980C2FE-8580-3B4C-93AA-1D308DF78D5D}"/>
                  </a:ext>
                </a:extLst>
              </p:cNvPr>
              <p:cNvSpPr/>
              <p:nvPr/>
            </p:nvSpPr>
            <p:spPr>
              <a:xfrm>
                <a:off x="0" y="0"/>
                <a:ext cx="2159891" cy="299447"/>
              </a:xfrm>
              <a:custGeom>
                <a:avLst/>
                <a:gdLst/>
                <a:ahLst/>
                <a:cxnLst/>
                <a:rect l="l" t="t" r="r" b="b"/>
                <a:pathLst>
                  <a:path w="2159891" h="299447">
                    <a:moveTo>
                      <a:pt x="0" y="0"/>
                    </a:moveTo>
                    <a:lnTo>
                      <a:pt x="2159891" y="0"/>
                    </a:lnTo>
                    <a:lnTo>
                      <a:pt x="2159891" y="299447"/>
                    </a:lnTo>
                    <a:lnTo>
                      <a:pt x="0" y="299447"/>
                    </a:ln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  <p:grpSp>
          <p:nvGrpSpPr>
            <p:cNvPr id="130" name="Group 13">
              <a:extLst>
                <a:ext uri="{FF2B5EF4-FFF2-40B4-BE49-F238E27FC236}">
                  <a16:creationId xmlns:a16="http://schemas.microsoft.com/office/drawing/2014/main" id="{B66E8EAB-5405-0E45-80FB-2CB480BEDFAE}"/>
                </a:ext>
              </a:extLst>
            </p:cNvPr>
            <p:cNvGrpSpPr/>
            <p:nvPr/>
          </p:nvGrpSpPr>
          <p:grpSpPr>
            <a:xfrm>
              <a:off x="5949898" y="0"/>
              <a:ext cx="886335" cy="886335"/>
              <a:chOff x="0" y="0"/>
              <a:chExt cx="6350000" cy="6350000"/>
            </a:xfrm>
          </p:grpSpPr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1D572B8-CB51-E345-B555-4C670BFD9EE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F8DB"/>
              </a:solidFill>
            </p:spPr>
          </p:sp>
        </p:grpSp>
      </p:grpSp>
      <p:grpSp>
        <p:nvGrpSpPr>
          <p:cNvPr id="133" name="Group 15">
            <a:extLst>
              <a:ext uri="{FF2B5EF4-FFF2-40B4-BE49-F238E27FC236}">
                <a16:creationId xmlns:a16="http://schemas.microsoft.com/office/drawing/2014/main" id="{50D5CCF2-6694-FC47-BFF7-5653EECFF753}"/>
              </a:ext>
            </a:extLst>
          </p:cNvPr>
          <p:cNvGrpSpPr/>
          <p:nvPr/>
        </p:nvGrpSpPr>
        <p:grpSpPr>
          <a:xfrm>
            <a:off x="8682832" y="8120777"/>
            <a:ext cx="664751" cy="664751"/>
            <a:chOff x="0" y="0"/>
            <a:chExt cx="6350000" cy="6350000"/>
          </a:xfrm>
        </p:grpSpPr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AB76627D-2D62-AF4E-AA8A-1FD5C14BEC0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112" name="Suorakulmio 111">
            <a:extLst>
              <a:ext uri="{FF2B5EF4-FFF2-40B4-BE49-F238E27FC236}">
                <a16:creationId xmlns:a16="http://schemas.microsoft.com/office/drawing/2014/main" id="{54BA432F-ABC4-794B-9F5A-A2B55BBE1CAE}"/>
              </a:ext>
            </a:extLst>
          </p:cNvPr>
          <p:cNvSpPr/>
          <p:nvPr/>
        </p:nvSpPr>
        <p:spPr>
          <a:xfrm>
            <a:off x="9184717" y="8144494"/>
            <a:ext cx="3290324" cy="538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2260" lvl="1">
              <a:lnSpc>
                <a:spcPts val="3919"/>
              </a:lnSpc>
            </a:pPr>
            <a:r>
              <a:rPr lang="en-US" sz="2310" dirty="0" err="1">
                <a:latin typeface="Alegreya Sans Regular Bold"/>
              </a:rPr>
              <a:t>Suomen</a:t>
            </a:r>
            <a:r>
              <a:rPr lang="en-US" sz="2310" dirty="0">
                <a:latin typeface="Alegreya Sans Regular Bold"/>
              </a:rPr>
              <a:t> </a:t>
            </a:r>
            <a:r>
              <a:rPr lang="en-US" sz="2310" dirty="0" err="1">
                <a:latin typeface="Alegreya Sans Regular Bold"/>
              </a:rPr>
              <a:t>Diakoniaopisto</a:t>
            </a:r>
            <a:endParaRPr lang="en-US" sz="2310" dirty="0">
              <a:latin typeface="Alegreya Sans Regular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7042" y="0"/>
            <a:ext cx="7640958" cy="10287000"/>
          </a:xfrm>
          <a:prstGeom prst="rect">
            <a:avLst/>
          </a:prstGeom>
          <a:solidFill>
            <a:srgbClr val="0A4F6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413" b="11524"/>
          <a:stretch>
            <a:fillRect/>
          </a:stretch>
        </p:blipFill>
        <p:spPr>
          <a:xfrm>
            <a:off x="653946" y="1179794"/>
            <a:ext cx="10731397" cy="7927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42455" y="4248063"/>
            <a:ext cx="6450133" cy="60389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605" b="160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448" y="1359766"/>
            <a:ext cx="7148620" cy="2506480"/>
            <a:chOff x="0" y="0"/>
            <a:chExt cx="2684906" cy="941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906" cy="941394"/>
            </a:xfrm>
            <a:custGeom>
              <a:avLst/>
              <a:gdLst/>
              <a:ahLst/>
              <a:cxnLst/>
              <a:rect l="l" t="t" r="r" b="b"/>
              <a:pathLst>
                <a:path w="2684906" h="941394">
                  <a:moveTo>
                    <a:pt x="2560446" y="941393"/>
                  </a:moveTo>
                  <a:lnTo>
                    <a:pt x="124460" y="941393"/>
                  </a:lnTo>
                  <a:cubicBezTo>
                    <a:pt x="55880" y="941393"/>
                    <a:pt x="0" y="885513"/>
                    <a:pt x="0" y="816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0446" y="0"/>
                  </a:lnTo>
                  <a:cubicBezTo>
                    <a:pt x="2629026" y="0"/>
                    <a:pt x="2684906" y="55880"/>
                    <a:pt x="2684906" y="124460"/>
                  </a:cubicBezTo>
                  <a:lnTo>
                    <a:pt x="2684906" y="816933"/>
                  </a:lnTo>
                  <a:cubicBezTo>
                    <a:pt x="2684906" y="885513"/>
                    <a:pt x="2629026" y="941394"/>
                    <a:pt x="2560446" y="941394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68448" y="1750463"/>
            <a:ext cx="7148620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”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Työssäni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pääsen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oppimaan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uusia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asioita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</a:p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sekä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saan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uusia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työkokemuksia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.”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Miika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, 26,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varastonhoitaja</a:t>
            </a:r>
            <a:endParaRPr lang="en-US" sz="3200" dirty="0">
              <a:solidFill>
                <a:srgbClr val="FFFFFF"/>
              </a:solidFill>
              <a:latin typeface="Alegreya Sans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58300"/>
            <a:ext cx="18288000" cy="1026068"/>
          </a:xfrm>
          <a:prstGeom prst="rect">
            <a:avLst/>
          </a:prstGeom>
          <a:solidFill>
            <a:srgbClr val="0A4F6A"/>
          </a:solidFill>
        </p:spPr>
      </p:sp>
      <p:sp>
        <p:nvSpPr>
          <p:cNvPr id="3" name="TextBox 3"/>
          <p:cNvSpPr txBox="1"/>
          <p:nvPr/>
        </p:nvSpPr>
        <p:spPr>
          <a:xfrm>
            <a:off x="5478643" y="8158760"/>
            <a:ext cx="7330714" cy="343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AMEO-</a:t>
            </a:r>
            <a:r>
              <a:rPr lang="en-US" sz="2100" dirty="0" err="1">
                <a:solidFill>
                  <a:srgbClr val="000000"/>
                </a:solidFill>
                <a:latin typeface="Alegreya Sans Regular"/>
              </a:rPr>
              <a:t>oppilaitosten</a:t>
            </a: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legreya Sans Regular"/>
              </a:rPr>
              <a:t>vaativan</a:t>
            </a: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legreya Sans Regular"/>
              </a:rPr>
              <a:t>erityisen</a:t>
            </a: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legreya Sans Regular"/>
              </a:rPr>
              <a:t>tuen</a:t>
            </a: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legreya Sans Regular"/>
              </a:rPr>
              <a:t>opiskelijat</a:t>
            </a:r>
            <a:r>
              <a:rPr lang="en-US" sz="2100" dirty="0">
                <a:solidFill>
                  <a:srgbClr val="000000"/>
                </a:solidFill>
                <a:latin typeface="Alegreya Sans Regular"/>
              </a:rPr>
              <a:t> 2019-2020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A336553-8CD0-8945-9900-D54798829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950118"/>
            <a:ext cx="14909800" cy="838676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55331CF-F7E8-4D18-A835-20DB03AE0A11}"/>
              </a:ext>
            </a:extLst>
          </p:cNvPr>
          <p:cNvSpPr txBox="1"/>
          <p:nvPr/>
        </p:nvSpPr>
        <p:spPr>
          <a:xfrm>
            <a:off x="7277100" y="860672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Lähde: AMEO-oppilaitosten tilastot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011" r="3371" b="136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968" y="6703801"/>
            <a:ext cx="7285573" cy="2554499"/>
            <a:chOff x="0" y="0"/>
            <a:chExt cx="2684906" cy="941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906" cy="941394"/>
            </a:xfrm>
            <a:custGeom>
              <a:avLst/>
              <a:gdLst/>
              <a:ahLst/>
              <a:cxnLst/>
              <a:rect l="l" t="t" r="r" b="b"/>
              <a:pathLst>
                <a:path w="2684906" h="941394">
                  <a:moveTo>
                    <a:pt x="2560446" y="941393"/>
                  </a:moveTo>
                  <a:lnTo>
                    <a:pt x="124460" y="941393"/>
                  </a:lnTo>
                  <a:cubicBezTo>
                    <a:pt x="55880" y="941393"/>
                    <a:pt x="0" y="885513"/>
                    <a:pt x="0" y="816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0446" y="0"/>
                  </a:lnTo>
                  <a:cubicBezTo>
                    <a:pt x="2629026" y="0"/>
                    <a:pt x="2684906" y="55880"/>
                    <a:pt x="2684906" y="124460"/>
                  </a:cubicBezTo>
                  <a:lnTo>
                    <a:pt x="2684906" y="816933"/>
                  </a:lnTo>
                  <a:cubicBezTo>
                    <a:pt x="2684906" y="885513"/>
                    <a:pt x="2629026" y="941394"/>
                    <a:pt x="2560446" y="941394"/>
                  </a:cubicBezTo>
                  <a:close/>
                </a:path>
              </a:pathLst>
            </a:custGeom>
            <a:solidFill>
              <a:srgbClr val="E2325B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85691" y="7053465"/>
            <a:ext cx="7782125" cy="233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”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Työnteko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merkitsee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minulle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sitä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että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pystyn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kehittämään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itseäni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omassa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legreya Sans Bold"/>
              </a:rPr>
              <a:t>työssäni</a:t>
            </a:r>
            <a:r>
              <a:rPr lang="en-US" sz="3000" dirty="0">
                <a:solidFill>
                  <a:srgbClr val="FFFFFF"/>
                </a:solidFill>
                <a:latin typeface="Alegreya Sans Bold"/>
              </a:rPr>
              <a:t>.”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Tytti</a:t>
            </a:r>
            <a:r>
              <a:rPr lang="en-US" sz="3200" dirty="0">
                <a:solidFill>
                  <a:srgbClr val="FFFFFF"/>
                </a:solidFill>
                <a:latin typeface="Alegreya Sans Regular"/>
              </a:rPr>
              <a:t>, 20, </a:t>
            </a:r>
            <a:r>
              <a:rPr lang="en-US" sz="3200" dirty="0" err="1">
                <a:solidFill>
                  <a:srgbClr val="FFFFFF"/>
                </a:solidFill>
                <a:latin typeface="Alegreya Sans Regular"/>
              </a:rPr>
              <a:t>ravintolapäällikkö</a:t>
            </a:r>
            <a:endParaRPr lang="en-US" sz="3200" dirty="0">
              <a:solidFill>
                <a:srgbClr val="FFFFFF"/>
              </a:solidFill>
              <a:latin typeface="Alegreya Sans Regular"/>
            </a:endParaRPr>
          </a:p>
          <a:p>
            <a:pPr algn="ctr">
              <a:lnSpc>
                <a:spcPts val="4200"/>
              </a:lnSpc>
            </a:pPr>
            <a:endParaRPr lang="en-US" sz="1200" dirty="0">
              <a:solidFill>
                <a:srgbClr val="FFFFFF"/>
              </a:solidFill>
              <a:latin typeface="Alegreya Sans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>
            <a:extLst>
              <a:ext uri="{FF2B5EF4-FFF2-40B4-BE49-F238E27FC236}">
                <a16:creationId xmlns:a16="http://schemas.microsoft.com/office/drawing/2014/main" id="{EF7C3528-B4F0-7045-BA31-493130009146}"/>
              </a:ext>
            </a:extLst>
          </p:cNvPr>
          <p:cNvSpPr/>
          <p:nvPr/>
        </p:nvSpPr>
        <p:spPr>
          <a:xfrm>
            <a:off x="64168" y="-342167"/>
            <a:ext cx="18288000" cy="3910263"/>
          </a:xfrm>
          <a:prstGeom prst="rect">
            <a:avLst/>
          </a:prstGeom>
          <a:solidFill>
            <a:srgbClr val="094F6A"/>
          </a:solidFill>
        </p:spPr>
      </p:sp>
      <p:grpSp>
        <p:nvGrpSpPr>
          <p:cNvPr id="2" name="Group 2"/>
          <p:cNvGrpSpPr/>
          <p:nvPr/>
        </p:nvGrpSpPr>
        <p:grpSpPr>
          <a:xfrm>
            <a:off x="6350670" y="694495"/>
            <a:ext cx="7575837" cy="6572517"/>
            <a:chOff x="0" y="0"/>
            <a:chExt cx="6233160" cy="5407660"/>
          </a:xfrm>
        </p:grpSpPr>
        <p:sp>
          <p:nvSpPr>
            <p:cNvPr id="3" name="Freeform 3"/>
            <p:cNvSpPr/>
            <p:nvPr/>
          </p:nvSpPr>
          <p:spPr>
            <a:xfrm>
              <a:off x="0" y="-10160"/>
              <a:ext cx="6233160" cy="5429250"/>
            </a:xfrm>
            <a:custGeom>
              <a:avLst/>
              <a:gdLst/>
              <a:ahLst/>
              <a:cxnLst/>
              <a:rect l="l" t="t" r="r" b="b"/>
              <a:pathLst>
                <a:path w="6233160" h="542925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4409440"/>
                  </a:lnTo>
                  <a:cubicBezTo>
                    <a:pt x="0" y="4602480"/>
                    <a:pt x="151130" y="4794250"/>
                    <a:pt x="335280" y="4836160"/>
                  </a:cubicBezTo>
                  <a:lnTo>
                    <a:pt x="2781300" y="5387340"/>
                  </a:lnTo>
                  <a:cubicBezTo>
                    <a:pt x="2965450" y="5429250"/>
                    <a:pt x="3267710" y="5429250"/>
                    <a:pt x="3451860" y="5387340"/>
                  </a:cubicBezTo>
                  <a:lnTo>
                    <a:pt x="5897880" y="4836160"/>
                  </a:lnTo>
                  <a:cubicBezTo>
                    <a:pt x="6082030" y="4794250"/>
                    <a:pt x="6233160" y="4602480"/>
                    <a:pt x="6233160" y="440944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DF8DB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144" b="413"/>
          <a:stretch>
            <a:fillRect/>
          </a:stretch>
        </p:blipFill>
        <p:spPr>
          <a:xfrm>
            <a:off x="2978295" y="-324120"/>
            <a:ext cx="1217688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8797" y="5746894"/>
            <a:ext cx="3292306" cy="3637907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6873B746-709A-944E-99FE-66528830E3BA}"/>
              </a:ext>
            </a:extLst>
          </p:cNvPr>
          <p:cNvSpPr/>
          <p:nvPr/>
        </p:nvSpPr>
        <p:spPr>
          <a:xfrm>
            <a:off x="4765061" y="7565848"/>
            <a:ext cx="10390114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"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Vaativa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erityinen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tuki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mahdollistaa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sen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,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että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koko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ikäluokka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saa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 </a:t>
            </a:r>
            <a:r>
              <a:rPr lang="en-US" sz="4000" dirty="0" err="1">
                <a:solidFill>
                  <a:srgbClr val="094F6A"/>
                </a:solidFill>
                <a:latin typeface="Alegreya Sans Bold"/>
              </a:rPr>
              <a:t>koulutuksen</a:t>
            </a:r>
            <a:r>
              <a:rPr lang="en-US" sz="4000" dirty="0">
                <a:solidFill>
                  <a:srgbClr val="094F6A"/>
                </a:solidFill>
                <a:latin typeface="Alegreya Sans Bold"/>
              </a:rPr>
              <a:t>."</a:t>
            </a:r>
          </a:p>
          <a:p>
            <a:pPr algn="ctr">
              <a:lnSpc>
                <a:spcPct val="12500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96c6b05a-4111-4c40-91b7-51c37d3ce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AMEO</TermName>
          <TermId xmlns="http://schemas.microsoft.com/office/infopath/2007/PartnerControls">e878b6d8-ef2d-469c-a64e-ee7ec44609ce</TermId>
        </TermInfo>
      </Terms>
    </TaxKeywordTaxHTField>
    <Asiakirjan_x0020_pvm xmlns="38c7e212-48d4-4b2a-aea7-b853eaf59215">2021-01-26T09:22:56+00:00</Asiakirjan_x0020_pvm>
    <Asiakirjatyyppi xmlns="38c7e212-48d4-4b2a-aea7-b853eaf59215">Esitys</Asiakirjatyyppi>
    <TaxCatchAll xmlns="96c6b05a-4111-4c40-91b7-51c37d3ce5e5">
      <Value>35</Value>
    </TaxCatchAll>
    <Julkisuusluokka xmlns="38c7e212-48d4-4b2a-aea7-b853eaf59215">Julkinen</Julkisuusluokka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1BA7EEDD1552B43BCAD017DE2D9502E" ma:contentTypeVersion="18" ma:contentTypeDescription="Luo uusi asiakirja." ma:contentTypeScope="" ma:versionID="e70790101a5bc6a823d8630404e54e12">
  <xsd:schema xmlns:xsd="http://www.w3.org/2001/XMLSchema" xmlns:xs="http://www.w3.org/2001/XMLSchema" xmlns:p="http://schemas.microsoft.com/office/2006/metadata/properties" xmlns:ns2="96c6b05a-4111-4c40-91b7-51c37d3ce5e5" xmlns:ns3="38c7e212-48d4-4b2a-aea7-b853eaf59215" targetNamespace="http://schemas.microsoft.com/office/2006/metadata/properties" ma:root="true" ma:fieldsID="9fffc874c544ca2e930ed5db7d3266a2" ns2:_="" ns3:_="">
    <xsd:import namespace="96c6b05a-4111-4c40-91b7-51c37d3ce5e5"/>
    <xsd:import namespace="38c7e212-48d4-4b2a-aea7-b853eaf592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2:TaxKeywordTaxHTField" minOccurs="0"/>
                <xsd:element ref="ns2:TaxCatchAll" minOccurs="0"/>
                <xsd:element ref="ns3:Asiakirjan_x0020_pvm"/>
                <xsd:element ref="ns3:Julkisuusluokka"/>
                <xsd:element ref="ns3:Asiakirjatyyppi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6b05a-4111-4c40-91b7-51c37d3ce5e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Yrityksen avainsanat" ma:fieldId="{23f27201-bee3-471e-b2e7-b64fd8b7ca38}" ma:taxonomyMulti="true" ma:sspId="485376c0-c249-46f4-9fba-8611563aa4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a3b7da23-ebc6-4953-8eec-512620d00ccb}" ma:internalName="TaxCatchAll" ma:showField="CatchAllData" ma:web="96c6b05a-4111-4c40-91b7-51c37d3ce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7e212-48d4-4b2a-aea7-b853eaf592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Asiakirjan_x0020_pvm" ma:index="13" ma:displayName="Asiakirjan pvm" ma:default="[today]" ma:format="DateOnly" ma:internalName="Asiakirjan_x0020_pvm">
      <xsd:simpleType>
        <xsd:restriction base="dms:DateTime"/>
      </xsd:simpleType>
    </xsd:element>
    <xsd:element name="Julkisuusluokka" ma:index="14" ma:displayName="Julkisuusluokka" ma:format="Dropdown" ma:internalName="Julkisuusluokka">
      <xsd:simpleType>
        <xsd:restriction base="dms:Choice">
          <xsd:enumeration value="Julkinen"/>
          <xsd:enumeration value="Sisäinen"/>
          <xsd:enumeration value="Luottamuksellinen"/>
          <xsd:enumeration value="Salainen"/>
        </xsd:restriction>
      </xsd:simpleType>
    </xsd:element>
    <xsd:element name="Asiakirjatyyppi" ma:index="15" ma:displayName="Asiakirjatyyppi" ma:format="Dropdown" ma:internalName="Asiakirjatyyppi">
      <xsd:simpleType>
        <xsd:union memberTypes="dms:Text">
          <xsd:simpleType>
            <xsd:restriction base="dms:Choice">
              <xsd:enumeration value="Hakemus"/>
              <xsd:enumeration value="Esityslista"/>
              <xsd:enumeration value="Muistio"/>
              <xsd:enumeration value="Ohje"/>
              <xsd:enumeration value="Päätös"/>
              <xsd:enumeration value="Pöytäkirja"/>
              <xsd:enumeration value="Raportti"/>
              <xsd:enumeration value="Saate"/>
              <xsd:enumeration value="Sopimus"/>
              <xsd:enumeration value="Suunnitelma"/>
            </xsd:restriction>
          </xsd:simpleType>
        </xsd:un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A8EF49-1D9B-43F9-A599-306AA685A95A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96c6b05a-4111-4c40-91b7-51c37d3ce5e5"/>
    <ds:schemaRef ds:uri="http://purl.org/dc/terms/"/>
    <ds:schemaRef ds:uri="http://purl.org/dc/elements/1.1/"/>
    <ds:schemaRef ds:uri="http://schemas.microsoft.com/office/2006/metadata/properties"/>
    <ds:schemaRef ds:uri="38c7e212-48d4-4b2a-aea7-b853eaf5921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E94934-F60A-4A9C-954B-3E0D76D89A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c6b05a-4111-4c40-91b7-51c37d3ce5e5"/>
    <ds:schemaRef ds:uri="38c7e212-48d4-4b2a-aea7-b853eaf592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D820D1-55BD-4740-AA34-6A51BB511B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352</Words>
  <Application>Microsoft Office PowerPoint</Application>
  <PresentationFormat>Mukautettu</PresentationFormat>
  <Paragraphs>69</Paragraphs>
  <Slides>20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8" baseType="lpstr">
      <vt:lpstr>Alegreya Sans Bold</vt:lpstr>
      <vt:lpstr>Alegreya Sans Regular Bold</vt:lpstr>
      <vt:lpstr>Alegreya Sans Bold Bold</vt:lpstr>
      <vt:lpstr>Arial</vt:lpstr>
      <vt:lpstr>DM Sans Bold</vt:lpstr>
      <vt:lpstr>Alegreya Sans Regular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Erityisen hyviä työntekijöitä</dc:title>
  <dc:creator>Ulla Harju</dc:creator>
  <cp:keywords>AMEO</cp:keywords>
  <cp:lastModifiedBy>Susanna Kangas</cp:lastModifiedBy>
  <cp:revision>14</cp:revision>
  <dcterms:created xsi:type="dcterms:W3CDTF">2006-08-16T00:00:00Z</dcterms:created>
  <dcterms:modified xsi:type="dcterms:W3CDTF">2021-04-19T09:46:13Z</dcterms:modified>
  <dc:identifier>DAEQSWEY2UI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0x01010021BA7EEDD1552B43BCAD017DE2D9502E</vt:lpwstr>
  </property>
  <property fmtid="{D5CDD505-2E9C-101B-9397-08002B2CF9AE}" pid="3" name="TaxKeyword">
    <vt:lpwstr>35;#AMEO|e878b6d8-ef2d-469c-a64e-ee7ec44609ce</vt:lpwstr>
  </property>
</Properties>
</file>